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9" r:id="rId4"/>
    <p:sldId id="282" r:id="rId5"/>
    <p:sldId id="291" r:id="rId6"/>
    <p:sldId id="283" r:id="rId7"/>
    <p:sldId id="271" r:id="rId8"/>
    <p:sldId id="268" r:id="rId9"/>
    <p:sldId id="263" r:id="rId10"/>
    <p:sldId id="264" r:id="rId11"/>
    <p:sldId id="269" r:id="rId12"/>
    <p:sldId id="298" r:id="rId13"/>
    <p:sldId id="295" r:id="rId14"/>
    <p:sldId id="286" r:id="rId15"/>
    <p:sldId id="287" r:id="rId16"/>
    <p:sldId id="296" r:id="rId17"/>
    <p:sldId id="297" r:id="rId18"/>
    <p:sldId id="278" r:id="rId19"/>
    <p:sldId id="273" r:id="rId20"/>
    <p:sldId id="290" r:id="rId21"/>
    <p:sldId id="261" r:id="rId22"/>
    <p:sldId id="294" r:id="rId23"/>
    <p:sldId id="285" r:id="rId24"/>
    <p:sldId id="276" r:id="rId25"/>
    <p:sldId id="288" r:id="rId26"/>
    <p:sldId id="293" r:id="rId27"/>
    <p:sldId id="274" r:id="rId28"/>
    <p:sldId id="275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1879" autoAdjust="0"/>
  </p:normalViewPr>
  <p:slideViewPr>
    <p:cSldViewPr snapToGrid="0">
      <p:cViewPr varScale="1">
        <p:scale>
          <a:sx n="93" d="100"/>
          <a:sy n="93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F80768-529B-4743-BA77-A135E53C5C69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269CFA-BD72-4674-B81C-EDCB693DDF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78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nay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thế</a:t>
            </a:r>
            <a:r>
              <a:rPr lang="en-US" baseline="0" dirty="0"/>
              <a:t> </a:t>
            </a:r>
            <a:r>
              <a:rPr lang="en-US" baseline="0" dirty="0" err="1"/>
              <a:t>giới</a:t>
            </a:r>
            <a:r>
              <a:rPr lang="en-US" baseline="0" dirty="0"/>
              <a:t>,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đội</a:t>
            </a:r>
            <a:r>
              <a:rPr lang="en-US" baseline="0" dirty="0"/>
              <a:t> </a:t>
            </a:r>
            <a:r>
              <a:rPr lang="en-US" baseline="0" dirty="0" err="1"/>
              <a:t>bóng</a:t>
            </a:r>
            <a:r>
              <a:rPr lang="en-US" baseline="0" dirty="0"/>
              <a:t> </a:t>
            </a:r>
            <a:r>
              <a:rPr lang="en-US" baseline="0" dirty="0" err="1"/>
              <a:t>lớn</a:t>
            </a:r>
            <a:r>
              <a:rPr lang="en-US" baseline="0" dirty="0"/>
              <a:t> </a:t>
            </a:r>
            <a:r>
              <a:rPr lang="en-US" baseline="0" dirty="0" err="1"/>
              <a:t>của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nước</a:t>
            </a:r>
            <a:r>
              <a:rPr lang="en-US" baseline="0" dirty="0"/>
              <a:t> </a:t>
            </a:r>
            <a:r>
              <a:rPr lang="en-US" baseline="0" dirty="0" err="1"/>
              <a:t>lớn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sử</a:t>
            </a:r>
            <a:r>
              <a:rPr lang="en-US" baseline="0" dirty="0"/>
              <a:t> </a:t>
            </a:r>
            <a:r>
              <a:rPr lang="en-US" baseline="0" dirty="0" err="1"/>
              <a:t>dụng</a:t>
            </a:r>
            <a:r>
              <a:rPr lang="en-US" baseline="0" dirty="0"/>
              <a:t> </a:t>
            </a:r>
            <a:r>
              <a:rPr lang="en-US" baseline="0" dirty="0" err="1"/>
              <a:t>phổ</a:t>
            </a:r>
            <a:r>
              <a:rPr lang="en-US" baseline="0" dirty="0"/>
              <a:t> </a:t>
            </a:r>
            <a:r>
              <a:rPr lang="en-US" baseline="0" dirty="0" err="1"/>
              <a:t>biến</a:t>
            </a:r>
            <a:r>
              <a:rPr lang="en-US" baseline="0" dirty="0"/>
              <a:t> </a:t>
            </a:r>
            <a:r>
              <a:rPr lang="en-US" baseline="0" dirty="0" err="1"/>
              <a:t>thiết</a:t>
            </a:r>
            <a:r>
              <a:rPr lang="en-US" baseline="0" dirty="0"/>
              <a:t> </a:t>
            </a:r>
            <a:r>
              <a:rPr lang="en-US" baseline="0" dirty="0" err="1"/>
              <a:t>bị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Electronic Performance and Tracking System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tắt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EPTS: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dõi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suất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do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ty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Catapult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thấy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ảnh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CLB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Barcalona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Messi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Neymar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bóng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VN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gần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Seagame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31. 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thương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VN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chưa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nhập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nước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Vì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nghiên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cứu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triển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thiết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VN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mục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tiêu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xuất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87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228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1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58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87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657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Đối</a:t>
            </a:r>
            <a:r>
              <a:rPr lang="en-US" baseline="0" dirty="0"/>
              <a:t> </a:t>
            </a:r>
            <a:r>
              <a:rPr lang="en-US" baseline="0" dirty="0" err="1"/>
              <a:t>tượng</a:t>
            </a:r>
            <a:r>
              <a:rPr lang="en-US" baseline="0" dirty="0"/>
              <a:t> </a:t>
            </a:r>
            <a:r>
              <a:rPr lang="en-US" baseline="0" dirty="0" err="1"/>
              <a:t>nghiên</a:t>
            </a:r>
            <a:r>
              <a:rPr lang="en-US" baseline="0" dirty="0"/>
              <a:t> </a:t>
            </a:r>
            <a:r>
              <a:rPr lang="en-US" baseline="0" dirty="0" err="1"/>
              <a:t>cứu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cầu</a:t>
            </a:r>
            <a:r>
              <a:rPr lang="en-US" baseline="0" dirty="0"/>
              <a:t> </a:t>
            </a:r>
            <a:r>
              <a:rPr lang="en-US" baseline="0" dirty="0" err="1"/>
              <a:t>thủ</a:t>
            </a:r>
            <a:r>
              <a:rPr lang="en-US" baseline="0" dirty="0"/>
              <a:t> </a:t>
            </a:r>
            <a:r>
              <a:rPr lang="en-US" baseline="0" dirty="0" err="1"/>
              <a:t>chuyên</a:t>
            </a:r>
            <a:r>
              <a:rPr lang="en-US" baseline="0" dirty="0"/>
              <a:t> </a:t>
            </a:r>
            <a:r>
              <a:rPr lang="en-US" baseline="0" dirty="0" err="1"/>
              <a:t>nghiệp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nghiệp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37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86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65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21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83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881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00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269CFA-BD72-4674-B81C-EDCB693DDF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0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89D1E-4A9B-D876-DB03-4A3C1796D4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CB6E1D-1E65-3363-FBC0-B70FA82107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5B406-9ED2-2D56-6808-DB7A0CDE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5AD71-843F-402C-A0A3-4EC81C92EE74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CDC47-68D3-0FB4-D828-311A6A96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6750C-4D8C-5B92-EF08-1138EA87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85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B24F-EA53-C982-A3AA-EA2FFB7E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C8D42-9626-4BCB-F697-D0A831A3B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1B87A-8638-6135-FF10-73433A5AF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2A21-A816-4F41-9C6E-6EF96A3E5519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BA3E2-D6EF-BEB6-2478-4077DF3B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89BA8-7F8C-FC2B-B6E7-DEB62963E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13333-BEDD-534C-11F3-4CA8CF99F7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CA805-3AB1-F10D-5BB3-9DEA03052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D627B-B426-EC8B-5974-06416106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8E7C4-9F44-4793-A943-ACCE7B2F684C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C489D-475A-8A1B-6B50-A2532E98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EAF0D-28A9-63DB-1A25-1F4D25300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9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F4490-3C30-C393-1F79-367C542B9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D501-7D96-F8DF-1EAB-AC9BAC07A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3B2FF-8785-752C-6667-DD716F2D0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480E5-FBDF-4D89-981E-05F7233F9DE8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EC258-2406-770F-A97B-2804C6750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FA9E1-D148-C200-5DE4-5273A1E2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67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A349-F877-876E-E532-C7A194366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35465-4295-042D-949B-C59286958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7B5A6-FE3B-3312-4992-8A7E05416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D1F44-B431-41F9-935F-E9121DCC316C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C6071-F18E-1DC7-C06A-857D0607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32706-9FB2-0380-1197-527317B8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0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DC5F-36B8-3073-107B-4AED857F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87930-6BE3-C3C3-0B73-867A7CF9B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3A4DE-2128-E3A6-C7EB-A44DAC9C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1D74B-C0D5-9CE8-FB01-EE1C7CB7E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0294-898B-49BD-9F14-BA0CE21A275B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781F4-CBDB-9C9C-1989-D6215D805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9373B-5AD6-A107-3147-8FA4AC43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66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5CFC-72F6-0D0C-C42E-5E48D4660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6EB9F-C49B-0FF6-58C9-2F1C180A0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7D2643-A0D1-B656-6E88-D787C4378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BCFB8-693F-E6DC-D810-1C5D5E4F9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B3640-C720-AA35-EE3A-6146C15D6D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E7DB5B-9945-9A6A-434E-89565B85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CA7C8-E6AF-4208-BD93-D82AA3CF9A77}" type="datetime1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D94E16-AB19-80E8-7625-FDB57C58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A7979-4C44-3726-E7C6-E760B3B3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3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B090E-4887-655C-7BD9-46D00E5DD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D07E25-9F56-4932-FF32-9B863891D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5FD87-96CC-4962-9FA0-A15755CBC221}" type="datetime1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66D707-E0B7-1BBE-2F05-6D12C436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D313C9-65EF-626F-844F-B833B459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87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D4CF27-D496-D887-8D7D-7E16103BE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98F15-B937-4E98-A1C1-DEA7B37A1293}" type="datetime1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282DD-6D20-5112-A31F-AFE41BDE1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4DF42-46E6-ACB1-8FAD-2E19ADDF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0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6FA2-86FC-E856-1941-710D062A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D3D44-BA03-5364-87C5-0789C610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99322-0FFF-0B43-C88B-6C6399B041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C8C60-18F2-5503-71CA-D87059D6B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F92E0-98DE-43A5-932E-AFFDD396C34F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B10CE-63A6-A191-4B45-6726C32D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7E83C-54C7-C776-3945-5E073B21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BD21C-2AE2-8EBD-82BE-47E9DFBB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7C0F1D-D8B2-A266-A2A1-C9FCF0763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AC174B-3DFB-398C-ADE4-621100EBD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8198D-D534-B93C-D57E-8BFD5E0BD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1CE0-B71F-45D7-8B55-7A8759BE2871}" type="datetime1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107BA-5A37-D780-C898-0D0DC8C90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24A1A-078A-6C02-0C7F-B2116F33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5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802E8-A384-1334-2676-6EA2A2FA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D0124-6892-54D0-1BEF-369703245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4C6F9-D092-BC1F-CF83-466DB7BD9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D1C91-9544-4F7A-8FCD-8AB348862406}" type="datetime1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DE7C6-260E-34AB-A707-7A793EFBD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A108B-F615-E6B8-2DE8-9981EE979B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06CCF-FBA2-4526-8803-2D35B4922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0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hyperlink" Target="https://bsgdtphcm.vn/api/fullcontent.php?id=2267" TargetMode="External"/><Relationship Id="rId4" Type="http://schemas.openxmlformats.org/officeDocument/2006/relationships/hyperlink" Target="https://www.ncbi.nlm.nih.gov/pmc/articles/PMC10179020/?fbclid=IwAR17s8i0iqFyCtFJc5RQFanMemZBUwd20YG8hGvDxRmO2PBNq4Yank0zEu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EC75-7974-EE3B-4AC3-9788E4DF8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887" y="1472663"/>
            <a:ext cx="3626224" cy="585134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 ÁN TỐT NGHIỆP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1FD0310-0FA6-AE04-DC62-82E7896E5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034" y="4081339"/>
            <a:ext cx="10430436" cy="23877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Th.S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Thụy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Uyên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Sinh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Võ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MSSV: 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19146272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Nguyễn Nhật Tiến			19146273</a:t>
            </a: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Trân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				19146280</a:t>
            </a:r>
          </a:p>
          <a:p>
            <a:pPr marL="0" indent="0">
              <a:buNone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Niên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khóa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2019 – 2023 				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19146CL2B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black background with blue text">
            <a:extLst>
              <a:ext uri="{FF2B5EF4-FFF2-40B4-BE49-F238E27FC236}">
                <a16:creationId xmlns:a16="http://schemas.microsoft.com/office/drawing/2014/main" id="{D6A439E6-8A4C-F17F-9D57-3E7B6A896D8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97" y="-2"/>
            <a:ext cx="6030579" cy="1472665"/>
          </a:xfrm>
          <a:prstGeom prst="rect">
            <a:avLst/>
          </a:prstGeom>
        </p:spPr>
      </p:pic>
      <p:pic>
        <p:nvPicPr>
          <p:cNvPr id="8" name="Picture 7" descr="A logo with blue and white hexagons&#10;&#10;Description automatically generated">
            <a:extLst>
              <a:ext uri="{FF2B5EF4-FFF2-40B4-BE49-F238E27FC236}">
                <a16:creationId xmlns:a16="http://schemas.microsoft.com/office/drawing/2014/main" id="{E56506EA-6B24-2085-D8FF-6283B975E1D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486" y="263547"/>
            <a:ext cx="945569" cy="9455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FDC90E4-C3E0-FAF6-0FDD-F8BED01E06A2}"/>
              </a:ext>
            </a:extLst>
          </p:cNvPr>
          <p:cNvSpPr/>
          <p:nvPr/>
        </p:nvSpPr>
        <p:spPr>
          <a:xfrm>
            <a:off x="-1" y="2349044"/>
            <a:ext cx="12192000" cy="131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BỊ HỖ TRỢ THEO DÕI TRẠNG THÁI CẦU THỦ TRÊN SÂN BÓNG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1A3FA-E3A4-8EEF-01A1-FAB610D3CD87}"/>
              </a:ext>
            </a:extLst>
          </p:cNvPr>
          <p:cNvSpPr/>
          <p:nvPr/>
        </p:nvSpPr>
        <p:spPr>
          <a:xfrm>
            <a:off x="-1" y="2349044"/>
            <a:ext cx="12192000" cy="141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BE456B-6C3B-E6C7-3F67-A5440DB67F91}"/>
              </a:ext>
            </a:extLst>
          </p:cNvPr>
          <p:cNvSpPr/>
          <p:nvPr/>
        </p:nvSpPr>
        <p:spPr>
          <a:xfrm>
            <a:off x="-1" y="3523174"/>
            <a:ext cx="12192000" cy="141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2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A5825738-6905-508A-AF2F-AEB939E4686E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625"/>
            <a:ext cx="3298140" cy="4144352"/>
          </a:xfrm>
        </p:spPr>
        <p:txBody>
          <a:bodyPr>
            <a:normAutofit fontScale="90000"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56350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10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492" y="1825625"/>
            <a:ext cx="6964944" cy="41443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85" y="3809877"/>
            <a:ext cx="1566647" cy="622509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CB5374-79B3-8795-0AEF-F1E53DDC7A95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106708AB-8668-3E2C-62F2-83710270E029}"/>
              </a:ext>
            </a:extLst>
          </p:cNvPr>
          <p:cNvSpPr/>
          <p:nvPr/>
        </p:nvSpPr>
        <p:spPr>
          <a:xfrm>
            <a:off x="915836" y="888023"/>
            <a:ext cx="10515600" cy="75345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TOÁN BỘ LỌC KALMAN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C78A1-1BB8-CD9E-31AC-065A5A2D9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40" y="2174418"/>
            <a:ext cx="1566646" cy="1350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A1B3EF-F706-FB9E-34A2-647DD7838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6786" y="2217096"/>
            <a:ext cx="1847253" cy="13080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B5BB51C-9332-07E7-3039-B7D5C3A4BA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856" y="4833249"/>
            <a:ext cx="4171905" cy="13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9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DCFC00F5-46BF-3418-4B66-DCD2033C3B45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3" y="1053114"/>
            <a:ext cx="3460258" cy="5488361"/>
          </a:xfrm>
        </p:spPr>
        <p:txBody>
          <a:bodyPr>
            <a:normAutofit fontScale="90000"/>
          </a:bodyPr>
          <a:lstStyle/>
          <a:p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64409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11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2" y="1652124"/>
            <a:ext cx="1209844" cy="9431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176" y="1652124"/>
            <a:ext cx="2172003" cy="12193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30" y="3233588"/>
            <a:ext cx="1991003" cy="9621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1" y="4755410"/>
            <a:ext cx="1190791" cy="51442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471763" y="1169132"/>
            <a:ext cx="18827" cy="559606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ontent Placeholder 2"/>
          <p:cNvSpPr txBox="1">
            <a:spLocks/>
          </p:cNvSpPr>
          <p:nvPr/>
        </p:nvSpPr>
        <p:spPr>
          <a:xfrm rot="10800000" flipV="1">
            <a:off x="8610596" y="1032903"/>
            <a:ext cx="3581404" cy="5660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A3A427-DCE6-6269-F4DC-048F6C85391A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576A0E51-C5C4-6108-CF22-1C13FF46DC09}"/>
              </a:ext>
            </a:extLst>
          </p:cNvPr>
          <p:cNvSpPr/>
          <p:nvPr/>
        </p:nvSpPr>
        <p:spPr>
          <a:xfrm>
            <a:off x="30331" y="691020"/>
            <a:ext cx="2950369" cy="43439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30" y="5989551"/>
            <a:ext cx="562053" cy="31436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70" y="5700700"/>
            <a:ext cx="1076475" cy="9526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/>
          <a:srcRect l="1474" t="1217" r="1498" b="2524"/>
          <a:stretch/>
        </p:blipFill>
        <p:spPr>
          <a:xfrm>
            <a:off x="8476499" y="1169132"/>
            <a:ext cx="3581403" cy="2259868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>
            <a:off x="7368032" y="2049920"/>
            <a:ext cx="1130661" cy="423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8020" y="3797294"/>
            <a:ext cx="3528753" cy="24067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5155" y="3799163"/>
            <a:ext cx="3542748" cy="2426914"/>
          </a:xfrm>
          <a:prstGeom prst="rect">
            <a:avLst/>
          </a:prstGeom>
        </p:spPr>
      </p:pic>
      <p:sp>
        <p:nvSpPr>
          <p:cNvPr id="33" name="Right Arrow 32"/>
          <p:cNvSpPr/>
          <p:nvPr/>
        </p:nvSpPr>
        <p:spPr>
          <a:xfrm>
            <a:off x="7384494" y="4800732"/>
            <a:ext cx="1130661" cy="423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763434" y="664625"/>
            <a:ext cx="3443124" cy="3620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8515155" y="616981"/>
            <a:ext cx="3443124" cy="36209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833D85-C7AA-A83E-2529-D7875D82D9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9077" y="1154687"/>
            <a:ext cx="3486637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38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C2E6351-51D5-2E41-1D87-43E7937C7EAB}"/>
              </a:ext>
            </a:extLst>
          </p:cNvPr>
          <p:cNvSpPr/>
          <p:nvPr/>
        </p:nvSpPr>
        <p:spPr>
          <a:xfrm>
            <a:off x="11278374" y="6405440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E27211-ACB5-CDEC-0979-4E3AA68C24AE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526A92BD-95A2-0DD5-CCE2-C5A47B166B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842EA-5433-936E-E98D-9086394826FB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F789C-FEDF-4D35-FCE7-D25B82F4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506" y="6449157"/>
            <a:ext cx="2743200" cy="365125"/>
          </a:xfrm>
        </p:spPr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7BBE8BE-FF50-CE23-7795-B47AC13E2C82}"/>
              </a:ext>
            </a:extLst>
          </p:cNvPr>
          <p:cNvSpPr/>
          <p:nvPr/>
        </p:nvSpPr>
        <p:spPr>
          <a:xfrm>
            <a:off x="2905308" y="720307"/>
            <a:ext cx="7072168" cy="3996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Nhịp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nhịp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85E5D8-B949-A3E0-0725-30BBF472CBE8}"/>
              </a:ext>
            </a:extLst>
          </p:cNvPr>
          <p:cNvSpPr txBox="1"/>
          <p:nvPr/>
        </p:nvSpPr>
        <p:spPr>
          <a:xfrm>
            <a:off x="184178" y="6306451"/>
            <a:ext cx="104795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Src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: + </a:t>
            </a:r>
            <a:r>
              <a:rPr lang="en-US" sz="1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Myocardial Work Index in Professional Football Players: A Novel Method for Assessment of Cardiac Adaptation - PMC (nih.gov)</a:t>
            </a:r>
            <a:endParaRPr lang="en-US" sz="1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   + bsgdtphcm.vn/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fullcontent.php?id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=2267</a:t>
            </a:r>
            <a:endParaRPr lang="en-001" sz="1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ED5A1-64F3-7B66-8CA8-399F9BF65FFC}"/>
              </a:ext>
            </a:extLst>
          </p:cNvPr>
          <p:cNvSpPr txBox="1"/>
          <p:nvPr/>
        </p:nvSpPr>
        <p:spPr>
          <a:xfrm>
            <a:off x="1138681" y="5208239"/>
            <a:ext cx="2796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Hypertrophy </a:t>
            </a:r>
            <a:endParaRPr lang="en-001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93512B-D6B2-2638-D328-8798218B4E5A}"/>
              </a:ext>
            </a:extLst>
          </p:cNvPr>
          <p:cNvSpPr txBox="1"/>
          <p:nvPr/>
        </p:nvSpPr>
        <p:spPr>
          <a:xfrm>
            <a:off x="7738455" y="5208239"/>
            <a:ext cx="2796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giây</a:t>
            </a:r>
            <a:endParaRPr lang="en-001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Bệnh cơ tim phì đại | Vinmec">
            <a:extLst>
              <a:ext uri="{FF2B5EF4-FFF2-40B4-BE49-F238E27FC236}">
                <a16:creationId xmlns:a16="http://schemas.microsoft.com/office/drawing/2014/main" id="{F31A8D36-11FC-B6DC-66FB-FB56672E4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48" y="2356895"/>
            <a:ext cx="4524719" cy="285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 Ways to Calculate Heart Rate from ECG - wikiHow">
            <a:extLst>
              <a:ext uri="{FF2B5EF4-FFF2-40B4-BE49-F238E27FC236}">
                <a16:creationId xmlns:a16="http://schemas.microsoft.com/office/drawing/2014/main" id="{6AD5FF4F-3301-74BB-7AA3-1C3F71E6DA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4" b="37153"/>
          <a:stretch/>
        </p:blipFill>
        <p:spPr bwMode="auto">
          <a:xfrm>
            <a:off x="6753655" y="2419648"/>
            <a:ext cx="4524719" cy="261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051595-2B25-B7A5-7A6E-ED81D1424093}"/>
                  </a:ext>
                </a:extLst>
              </p:cNvPr>
              <p:cNvSpPr txBox="1"/>
              <p:nvPr/>
            </p:nvSpPr>
            <p:spPr>
              <a:xfrm>
                <a:off x="8113028" y="5607997"/>
                <a:ext cx="3338111" cy="676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1800" kern="100" dirty="0">
                    <a:solidFill>
                      <a:srgbClr val="081C36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BPM=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001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  <m:e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1800" b="0" i="1" kern="10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</m:oMath>
                </a14:m>
                <a:r>
                  <a:rPr lang="vi-VN" sz="1800" kern="100" dirty="0">
                    <a:solidFill>
                      <a:srgbClr val="081C36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1800" kern="100" dirty="0">
                    <a:solidFill>
                      <a:srgbClr val="081C36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vi-VN" sz="1800" kern="100" dirty="0">
                    <a:solidFill>
                      <a:srgbClr val="081C36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10</a:t>
                </a:r>
                <a:endParaRPr lang="en-001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endParaRPr lang="en-00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051595-2B25-B7A5-7A6E-ED81D1424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028" y="5607997"/>
                <a:ext cx="3338111" cy="676595"/>
              </a:xfrm>
              <a:prstGeom prst="rect">
                <a:avLst/>
              </a:prstGeom>
              <a:blipFill>
                <a:blip r:embed="rId8"/>
                <a:stretch>
                  <a:fillRect l="-1645" t="-63063" b="-58559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953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C2E6351-51D5-2E41-1D87-43E7937C7EAB}"/>
              </a:ext>
            </a:extLst>
          </p:cNvPr>
          <p:cNvSpPr/>
          <p:nvPr/>
        </p:nvSpPr>
        <p:spPr>
          <a:xfrm>
            <a:off x="11278374" y="6405440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E27211-ACB5-CDEC-0979-4E3AA68C24AE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526A92BD-95A2-0DD5-CCE2-C5A47B166B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842EA-5433-936E-E98D-9086394826FB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F789C-FEDF-4D35-FCE7-D25B82F4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506" y="6449157"/>
            <a:ext cx="2743200" cy="365125"/>
          </a:xfrm>
        </p:spPr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7BBE8BE-FF50-CE23-7795-B47AC13E2C82}"/>
              </a:ext>
            </a:extLst>
          </p:cNvPr>
          <p:cNvSpPr/>
          <p:nvPr/>
        </p:nvSpPr>
        <p:spPr>
          <a:xfrm>
            <a:off x="1272950" y="725546"/>
            <a:ext cx="10264779" cy="3996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Lowpass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AD8232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EFF5EF-3EAD-396E-BCB3-8809C36CEA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693" y="1672919"/>
            <a:ext cx="5181566" cy="44366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CD26BE-B84A-B0C2-9AE9-020D50DA6F6B}"/>
              </a:ext>
            </a:extLst>
          </p:cNvPr>
          <p:cNvSpPr txBox="1"/>
          <p:nvPr/>
        </p:nvSpPr>
        <p:spPr>
          <a:xfrm>
            <a:off x="6405339" y="6162346"/>
            <a:ext cx="409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miếng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dán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ECG</a:t>
            </a:r>
            <a:endParaRPr lang="en-001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57111B-584F-8DEE-FF14-10BDA88E7EDA}"/>
              </a:ext>
            </a:extLst>
          </p:cNvPr>
          <p:cNvSpPr txBox="1"/>
          <p:nvPr/>
        </p:nvSpPr>
        <p:spPr>
          <a:xfrm>
            <a:off x="1272950" y="2473927"/>
            <a:ext cx="3549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Những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yếu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gây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nhiễu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việc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đo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lường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hiệu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biến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AD8232:</a:t>
            </a:r>
            <a:endParaRPr lang="en-001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B0032-97F4-207A-75C5-76889B083C5E}"/>
              </a:ext>
            </a:extLst>
          </p:cNvPr>
          <p:cNvSpPr txBox="1"/>
          <p:nvPr/>
        </p:nvSpPr>
        <p:spPr>
          <a:xfrm>
            <a:off x="1272950" y="3640984"/>
            <a:ext cx="3311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Miếng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dán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điện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cực</a:t>
            </a:r>
            <a:endParaRPr lang="en-001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080446-86BC-32A8-1F5C-E5F76FE65CBC}"/>
              </a:ext>
            </a:extLst>
          </p:cNvPr>
          <p:cNvSpPr txBox="1"/>
          <p:nvPr/>
        </p:nvSpPr>
        <p:spPr>
          <a:xfrm>
            <a:off x="1272950" y="4208927"/>
            <a:ext cx="1722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Dây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nối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dài</a:t>
            </a:r>
            <a:endParaRPr lang="en-001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367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C2E6351-51D5-2E41-1D87-43E7937C7EAB}"/>
              </a:ext>
            </a:extLst>
          </p:cNvPr>
          <p:cNvSpPr/>
          <p:nvPr/>
        </p:nvSpPr>
        <p:spPr>
          <a:xfrm>
            <a:off x="11278374" y="6405440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rectangle with black text&#10;&#10;Description automatically generated">
            <a:extLst>
              <a:ext uri="{FF2B5EF4-FFF2-40B4-BE49-F238E27FC236}">
                <a16:creationId xmlns:a16="http://schemas.microsoft.com/office/drawing/2014/main" id="{CE241501-C7CE-614D-F78B-2022DD3E9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094" y="1398296"/>
            <a:ext cx="6422389" cy="16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0AA2BA-A844-F26A-BEB4-4EEB1D1A93A8}"/>
              </a:ext>
            </a:extLst>
          </p:cNvPr>
          <p:cNvSpPr txBox="1"/>
          <p:nvPr/>
        </p:nvSpPr>
        <p:spPr>
          <a:xfrm>
            <a:off x="397401" y="1639541"/>
            <a:ext cx="30601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+mj-lt"/>
              </a:rPr>
              <a:t>Low pass filter cho phép thông qua tín hiệu có tần số thấp hơn giới hạn cắt (cutoff</a:t>
            </a:r>
            <a:r>
              <a:rPr lang="en-US" sz="2000" dirty="0">
                <a:latin typeface="+mj-lt"/>
              </a:rPr>
              <a:t> </a:t>
            </a:r>
            <a:r>
              <a:rPr lang="vi-VN" sz="2000" dirty="0">
                <a:latin typeface="+mj-lt"/>
              </a:rPr>
              <a:t>frequency) và không chấp nhận tín hiệu có tần số cao hơn.</a:t>
            </a:r>
            <a:endParaRPr lang="en-001" sz="2000" dirty="0"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EC7652-9971-8CA5-37A9-82F4736FDA71}"/>
              </a:ext>
            </a:extLst>
          </p:cNvPr>
          <p:cNvSpPr txBox="1"/>
          <p:nvPr/>
        </p:nvSpPr>
        <p:spPr>
          <a:xfrm>
            <a:off x="397401" y="4224320"/>
            <a:ext cx="30601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000" dirty="0">
                <a:latin typeface="+mj-lt"/>
              </a:rPr>
              <a:t>Low pass filter giúp loại bỏ nhiễu từ cử động cơ bắp và tín hiệu khác trên cảm biến AD8232, cải thiện độ chính xác khi đo lường nhịp tim.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4E27211-ACB5-CDEC-0979-4E3AA68C24AE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37556B-F34A-F2E8-9F3A-0286C7577DA7}"/>
              </a:ext>
            </a:extLst>
          </p:cNvPr>
          <p:cNvSpPr txBox="1"/>
          <p:nvPr/>
        </p:nvSpPr>
        <p:spPr>
          <a:xfrm>
            <a:off x="7067610" y="6347012"/>
            <a:ext cx="409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gốc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641E-E4AF-21FA-2085-04FAFD497FE7}"/>
              </a:ext>
            </a:extLst>
          </p:cNvPr>
          <p:cNvSpPr txBox="1"/>
          <p:nvPr/>
        </p:nvSpPr>
        <p:spPr>
          <a:xfrm>
            <a:off x="5816216" y="2982670"/>
            <a:ext cx="341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Low pass filter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526A92BD-95A2-0DD5-CCE2-C5A47B166B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4842EA-5433-936E-E98D-9086394826FB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F789C-FEDF-4D35-FCE7-D25B82F40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4506" y="6449157"/>
            <a:ext cx="2743200" cy="365125"/>
          </a:xfrm>
        </p:spPr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7BBE8BE-FF50-CE23-7795-B47AC13E2C82}"/>
              </a:ext>
            </a:extLst>
          </p:cNvPr>
          <p:cNvSpPr/>
          <p:nvPr/>
        </p:nvSpPr>
        <p:spPr>
          <a:xfrm>
            <a:off x="1272950" y="725546"/>
            <a:ext cx="10264779" cy="39965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Lowpass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AD8232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162D97-79B9-87AC-E571-571D87A8F2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4"/>
          <a:stretch/>
        </p:blipFill>
        <p:spPr>
          <a:xfrm>
            <a:off x="6438899" y="3611929"/>
            <a:ext cx="5355699" cy="2616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utoShape 2" descr="Normal/healthy ECG waveform. Where, P-wave, QRS-complex and T-wave... |  Download Scientific Diagram">
            <a:extLst>
              <a:ext uri="{FF2B5EF4-FFF2-40B4-BE49-F238E27FC236}">
                <a16:creationId xmlns:a16="http://schemas.microsoft.com/office/drawing/2014/main" id="{1A4D52A3-AFF5-F011-2386-A1D2EB01F4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00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394EA-7634-6505-0585-3F3E5473F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50" y="3807931"/>
            <a:ext cx="3192242" cy="222443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EA7F41-24AB-86E5-C063-94271837648F}"/>
              </a:ext>
            </a:extLst>
          </p:cNvPr>
          <p:cNvSpPr/>
          <p:nvPr/>
        </p:nvSpPr>
        <p:spPr>
          <a:xfrm>
            <a:off x="4240094" y="3352002"/>
            <a:ext cx="541226" cy="226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7EC853-6644-74EC-CDD6-75412DF97B6E}"/>
              </a:ext>
            </a:extLst>
          </p:cNvPr>
          <p:cNvSpPr/>
          <p:nvPr/>
        </p:nvSpPr>
        <p:spPr>
          <a:xfrm>
            <a:off x="4880473" y="3712675"/>
            <a:ext cx="394196" cy="26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574AF0-7D5B-D9AC-F808-85741518D98F}"/>
              </a:ext>
            </a:extLst>
          </p:cNvPr>
          <p:cNvSpPr/>
          <p:nvPr/>
        </p:nvSpPr>
        <p:spPr>
          <a:xfrm>
            <a:off x="4089405" y="4920148"/>
            <a:ext cx="394196" cy="312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900813-F116-4F4F-326D-5C4F85930CF8}"/>
              </a:ext>
            </a:extLst>
          </p:cNvPr>
          <p:cNvSpPr/>
          <p:nvPr/>
        </p:nvSpPr>
        <p:spPr>
          <a:xfrm>
            <a:off x="5659686" y="4880432"/>
            <a:ext cx="394196" cy="26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89DFE0-94B1-1002-AB38-3C77D8E159D2}"/>
              </a:ext>
            </a:extLst>
          </p:cNvPr>
          <p:cNvSpPr/>
          <p:nvPr/>
        </p:nvSpPr>
        <p:spPr>
          <a:xfrm>
            <a:off x="4554041" y="5694478"/>
            <a:ext cx="394196" cy="26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50944E-0FC3-D3FB-3327-724F009CD1EE}"/>
              </a:ext>
            </a:extLst>
          </p:cNvPr>
          <p:cNvSpPr/>
          <p:nvPr/>
        </p:nvSpPr>
        <p:spPr>
          <a:xfrm>
            <a:off x="4882137" y="5858545"/>
            <a:ext cx="394196" cy="267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001"/>
          </a:p>
        </p:txBody>
      </p:sp>
    </p:spTree>
    <p:extLst>
      <p:ext uri="{BB962C8B-B14F-4D97-AF65-F5344CB8AC3E}">
        <p14:creationId xmlns:p14="http://schemas.microsoft.com/office/powerpoint/2010/main" val="62968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A61F2AE-209C-173F-DB6C-BBB5A0394C67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9BAC5-CE7B-EA15-F374-D053E16D68D5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95C78-A4AB-542F-6C23-BDADAEC28C0E}"/>
              </a:ext>
            </a:extLst>
          </p:cNvPr>
          <p:cNvSpPr txBox="1"/>
          <p:nvPr/>
        </p:nvSpPr>
        <p:spPr>
          <a:xfrm>
            <a:off x="485273" y="5563488"/>
            <a:ext cx="152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0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F7BEB-0C8D-E505-51AC-7B8F841759D1}"/>
              </a:ext>
            </a:extLst>
          </p:cNvPr>
          <p:cNvSpPr txBox="1"/>
          <p:nvPr/>
        </p:nvSpPr>
        <p:spPr>
          <a:xfrm>
            <a:off x="323010" y="4348187"/>
            <a:ext cx="4938964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10Hz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sóng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5Hz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vẫn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trễ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001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561BD-96B1-F068-34AD-BA93986AF95E}"/>
              </a:ext>
            </a:extLst>
          </p:cNvPr>
          <p:cNvSpPr txBox="1"/>
          <p:nvPr/>
        </p:nvSpPr>
        <p:spPr>
          <a:xfrm>
            <a:off x="257249" y="1607234"/>
            <a:ext cx="4938965" cy="172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thấy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rằng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5Hz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lọc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trễ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001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F9C14-3F7F-91F4-C890-6BA4D9AE1D1A}"/>
              </a:ext>
            </a:extLst>
          </p:cNvPr>
          <p:cNvSpPr txBox="1"/>
          <p:nvPr/>
        </p:nvSpPr>
        <p:spPr>
          <a:xfrm>
            <a:off x="5938037" y="3297343"/>
            <a:ext cx="51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AD8232 ở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5Hz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65185-2035-BA0F-BAD2-109A155A45B9}"/>
              </a:ext>
            </a:extLst>
          </p:cNvPr>
          <p:cNvSpPr txBox="1"/>
          <p:nvPr/>
        </p:nvSpPr>
        <p:spPr>
          <a:xfrm>
            <a:off x="5944628" y="6317142"/>
            <a:ext cx="51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AD8232 ở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10Hz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A3774E-7656-D9B3-6C92-5FBE6EC5E4F2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52AD4C7-35AF-2BE5-1D36-D9A45F3012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9BD95-CB6F-864D-FF09-737E858F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7C7C7215-BCE2-4353-DF49-840E78302EDB}"/>
              </a:ext>
            </a:extLst>
          </p:cNvPr>
          <p:cNvSpPr/>
          <p:nvPr/>
        </p:nvSpPr>
        <p:spPr>
          <a:xfrm>
            <a:off x="323010" y="685076"/>
            <a:ext cx="4938964" cy="7838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216FF-28AE-13D3-3E77-C4081B8CC91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" t="10460" b="13694"/>
          <a:stretch/>
        </p:blipFill>
        <p:spPr>
          <a:xfrm>
            <a:off x="5605814" y="816698"/>
            <a:ext cx="6009572" cy="2370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9A0180-955F-6078-27AA-BAD61E9DB80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" t="11657" r="581" b="15400"/>
          <a:stretch/>
        </p:blipFill>
        <p:spPr bwMode="auto">
          <a:xfrm>
            <a:off x="5605815" y="3805697"/>
            <a:ext cx="6009571" cy="239651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6BF2A46-54F1-ABD4-FEF2-04032208E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26" y="5670737"/>
            <a:ext cx="108585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7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A61F2AE-209C-173F-DB6C-BBB5A0394C67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9BAC5-CE7B-EA15-F374-D053E16D68D5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95C78-A4AB-542F-6C23-BDADAEC28C0E}"/>
              </a:ext>
            </a:extLst>
          </p:cNvPr>
          <p:cNvSpPr txBox="1"/>
          <p:nvPr/>
        </p:nvSpPr>
        <p:spPr>
          <a:xfrm>
            <a:off x="485273" y="5563488"/>
            <a:ext cx="152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0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FF7BEB-0C8D-E505-51AC-7B8F841759D1}"/>
              </a:ext>
            </a:extLst>
          </p:cNvPr>
          <p:cNvSpPr txBox="1"/>
          <p:nvPr/>
        </p:nvSpPr>
        <p:spPr>
          <a:xfrm>
            <a:off x="323010" y="4348187"/>
            <a:ext cx="4938964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Ở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20Hz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cắt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15Hz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bám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gốc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001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561BD-96B1-F068-34AD-BA93986AF95E}"/>
              </a:ext>
            </a:extLst>
          </p:cNvPr>
          <p:cNvSpPr txBox="1"/>
          <p:nvPr/>
        </p:nvSpPr>
        <p:spPr>
          <a:xfrm>
            <a:off x="323010" y="1928959"/>
            <a:ext cx="4938965" cy="1064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07000"/>
              </a:lnSpc>
              <a:spcAft>
                <a:spcPts val="800"/>
              </a:spcAft>
            </a:pPr>
            <a:r>
              <a:rPr lang="vi-V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 hiệu sau bộ lọc có tần số 15Hz: ít trễ pha, giữ biên độ chặt, loại bỏ nhiễu răng cưa, chính xác hơn.</a:t>
            </a:r>
            <a:endParaRPr lang="en-001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F9C14-3F7F-91F4-C890-6BA4D9AE1D1A}"/>
              </a:ext>
            </a:extLst>
          </p:cNvPr>
          <p:cNvSpPr txBox="1"/>
          <p:nvPr/>
        </p:nvSpPr>
        <p:spPr>
          <a:xfrm>
            <a:off x="5938037" y="3297343"/>
            <a:ext cx="51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AD8232 ở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15Hz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65185-2035-BA0F-BAD2-109A155A45B9}"/>
              </a:ext>
            </a:extLst>
          </p:cNvPr>
          <p:cNvSpPr txBox="1"/>
          <p:nvPr/>
        </p:nvSpPr>
        <p:spPr>
          <a:xfrm>
            <a:off x="5944628" y="6317142"/>
            <a:ext cx="51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AD8232 ở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20Hz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A3774E-7656-D9B3-6C92-5FBE6EC5E4F2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52AD4C7-35AF-2BE5-1D36-D9A45F3012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9BD95-CB6F-864D-FF09-737E858F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7C7C7215-BCE2-4353-DF49-840E78302EDB}"/>
              </a:ext>
            </a:extLst>
          </p:cNvPr>
          <p:cNvSpPr/>
          <p:nvPr/>
        </p:nvSpPr>
        <p:spPr>
          <a:xfrm>
            <a:off x="323010" y="685076"/>
            <a:ext cx="4938964" cy="7838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6BF2A46-54F1-ABD4-FEF2-04032208E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26" y="5670737"/>
            <a:ext cx="1085850" cy="676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62CB74-CB25-4C3D-A446-D78E8F5C8E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t="8919" r="1016" b="12392"/>
          <a:stretch/>
        </p:blipFill>
        <p:spPr bwMode="auto">
          <a:xfrm>
            <a:off x="5605815" y="944285"/>
            <a:ext cx="6166023" cy="221403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1AE04-212A-BD1E-FCCC-67A9B652CE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t="13115" r="1524" b="15466"/>
          <a:stretch/>
        </p:blipFill>
        <p:spPr bwMode="auto">
          <a:xfrm>
            <a:off x="5605814" y="3728052"/>
            <a:ext cx="6166023" cy="237414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09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5A61F2AE-209C-173F-DB6C-BBB5A0394C67}"/>
              </a:ext>
            </a:extLst>
          </p:cNvPr>
          <p:cNvSpPr/>
          <p:nvPr/>
        </p:nvSpPr>
        <p:spPr>
          <a:xfrm>
            <a:off x="11540644" y="6335443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E9BAC5-CE7B-EA15-F374-D053E16D68D5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A3774E-7656-D9B3-6C92-5FBE6EC5E4F2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852AD4C7-35AF-2BE5-1D36-D9A45F3012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9BD95-CB6F-864D-FF09-737E858F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79160"/>
            <a:ext cx="2743200" cy="365125"/>
          </a:xfrm>
        </p:spPr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7C7C7215-BCE2-4353-DF49-840E78302EDB}"/>
              </a:ext>
            </a:extLst>
          </p:cNvPr>
          <p:cNvSpPr/>
          <p:nvPr/>
        </p:nvSpPr>
        <p:spPr>
          <a:xfrm>
            <a:off x="4615193" y="721047"/>
            <a:ext cx="2961612" cy="78388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15HZ </a:t>
            </a:r>
            <a:r>
              <a:rPr lang="en-US" sz="2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20Hz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222041-471A-8FBF-C7E8-2DF68506BC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35"/>
          <a:stretch/>
        </p:blipFill>
        <p:spPr bwMode="auto">
          <a:xfrm>
            <a:off x="160420" y="1787273"/>
            <a:ext cx="11871158" cy="43592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6015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6E3532F4-5079-31E2-4C2A-39719E9DFE06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62988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18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39" y="1235969"/>
            <a:ext cx="5237249" cy="4940994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9" y="2198077"/>
            <a:ext cx="5237249" cy="360707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5934808" y="1872762"/>
            <a:ext cx="8792" cy="4483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6096000" y="1235969"/>
            <a:ext cx="6096000" cy="4974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PCB: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78368"/>
            <a:ext cx="2906430" cy="31823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092" y="2778368"/>
            <a:ext cx="2924908" cy="3186485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446335" y="679428"/>
            <a:ext cx="8976946" cy="5137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PCB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612673" y="6039441"/>
            <a:ext cx="3160513" cy="44437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70 x 77.5 x 4 mm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189785" y="2347546"/>
            <a:ext cx="1327638" cy="430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9349154" y="2347546"/>
            <a:ext cx="1266092" cy="42203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9144000" y="2347546"/>
            <a:ext cx="0" cy="3543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6853604" y="6170487"/>
            <a:ext cx="606669" cy="27809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9EE49A-BB50-3BF0-DF93-EEA52AAF75B3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13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AA50458-44E4-BDC9-CE9C-28EDA1499474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56350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19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39" y="1235969"/>
            <a:ext cx="5237249" cy="4940994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018085" y="1318846"/>
            <a:ext cx="23972" cy="4044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/>
          <p:cNvSpPr txBox="1">
            <a:spLocks/>
          </p:cNvSpPr>
          <p:nvPr/>
        </p:nvSpPr>
        <p:spPr>
          <a:xfrm>
            <a:off x="6096000" y="1235969"/>
            <a:ext cx="6096000" cy="4974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862631" y="1238774"/>
            <a:ext cx="2429263" cy="5137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PCB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8273561" y="1318846"/>
            <a:ext cx="1" cy="40444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16" y="1898197"/>
            <a:ext cx="3400264" cy="3252818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5017179" y="1238774"/>
            <a:ext cx="2313314" cy="5137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3D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127" y="1900257"/>
            <a:ext cx="3877172" cy="325075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8977942" y="1240279"/>
            <a:ext cx="2313314" cy="5137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824" y="1899702"/>
            <a:ext cx="3269854" cy="3251313"/>
          </a:xfrm>
          <a:prstGeom prst="rect">
            <a:avLst/>
          </a:prstGeom>
        </p:spPr>
      </p:pic>
      <p:pic>
        <p:nvPicPr>
          <p:cNvPr id="19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16A0A0-1610-0492-27AE-513F98CE650F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9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E0A65FA0-100E-0359-54E1-4EBB15AF619E}"/>
              </a:ext>
            </a:extLst>
          </p:cNvPr>
          <p:cNvSpPr/>
          <p:nvPr/>
        </p:nvSpPr>
        <p:spPr>
          <a:xfrm>
            <a:off x="10908145" y="6268915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A19F2-8C4A-D622-5285-06EDDFAC4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1596"/>
            <a:ext cx="10515600" cy="5007319"/>
          </a:xfrm>
        </p:spPr>
        <p:txBody>
          <a:bodyPr>
            <a:no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614D1-80DC-F683-73E2-D064DA46ECB8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04531A-727B-20C4-F663-2D23E4EE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12632"/>
            <a:ext cx="2743200" cy="365125"/>
          </a:xfrm>
        </p:spPr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7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D1455E38-A275-F7A3-F454-7175A8E19688}"/>
              </a:ext>
            </a:extLst>
          </p:cNvPr>
          <p:cNvSpPr/>
          <p:nvPr/>
        </p:nvSpPr>
        <p:spPr>
          <a:xfrm>
            <a:off x="11156760" y="6416470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614D1-80DC-F683-73E2-D064DA46ECB8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A0C4D-61D5-4E1A-6DAE-47FADE89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8293" y="6458594"/>
            <a:ext cx="2743200" cy="365125"/>
          </a:xfrm>
        </p:spPr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76E396-2A34-B6EB-0E14-F38427C10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1" r="6391" b="26200"/>
          <a:stretch/>
        </p:blipFill>
        <p:spPr>
          <a:xfrm>
            <a:off x="4445977" y="2579560"/>
            <a:ext cx="3886200" cy="28256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077944-2B8D-EE09-6463-45147FB29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88" t="10258" r="14315" b="15896"/>
          <a:stretch/>
        </p:blipFill>
        <p:spPr>
          <a:xfrm>
            <a:off x="281354" y="2577761"/>
            <a:ext cx="3886200" cy="28274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F13AEE-B8F9-B322-462B-FD1241127F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870" y="2577761"/>
            <a:ext cx="3300046" cy="2825622"/>
          </a:xfrm>
          <a:prstGeom prst="rect">
            <a:avLst/>
          </a:prstGeom>
        </p:spPr>
      </p:pic>
      <p:sp>
        <p:nvSpPr>
          <p:cNvPr id="3" name="Rounded Rectangle 26">
            <a:extLst>
              <a:ext uri="{FF2B5EF4-FFF2-40B4-BE49-F238E27FC236}">
                <a16:creationId xmlns:a16="http://schemas.microsoft.com/office/drawing/2014/main" id="{DCC19A6D-215B-FF86-3030-1F411A9F9867}"/>
              </a:ext>
            </a:extLst>
          </p:cNvPr>
          <p:cNvSpPr/>
          <p:nvPr/>
        </p:nvSpPr>
        <p:spPr>
          <a:xfrm>
            <a:off x="9023986" y="1724113"/>
            <a:ext cx="2626870" cy="6942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miếng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dán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ECG</a:t>
            </a:r>
            <a:endParaRPr lang="en-001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22">
            <a:extLst>
              <a:ext uri="{FF2B5EF4-FFF2-40B4-BE49-F238E27FC236}">
                <a16:creationId xmlns:a16="http://schemas.microsoft.com/office/drawing/2014/main" id="{03F69052-BFC8-128A-9048-7FA73DA08F43}"/>
              </a:ext>
            </a:extLst>
          </p:cNvPr>
          <p:cNvSpPr/>
          <p:nvPr/>
        </p:nvSpPr>
        <p:spPr>
          <a:xfrm>
            <a:off x="5075642" y="1709104"/>
            <a:ext cx="2626870" cy="69420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001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E7DCD64C-87B4-C95E-7AB7-EDD88EE7923E}"/>
              </a:ext>
            </a:extLst>
          </p:cNvPr>
          <p:cNvSpPr/>
          <p:nvPr/>
        </p:nvSpPr>
        <p:spPr>
          <a:xfrm>
            <a:off x="845186" y="1709105"/>
            <a:ext cx="2758535" cy="6942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001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4B243-F5F2-7F14-AADA-8A235ED51006}"/>
              </a:ext>
            </a:extLst>
          </p:cNvPr>
          <p:cNvSpPr txBox="1"/>
          <p:nvPr/>
        </p:nvSpPr>
        <p:spPr>
          <a:xfrm>
            <a:off x="381365" y="5406091"/>
            <a:ext cx="3533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thước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 cm x 8 cm x 7 cm 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171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AC05E2E-0736-2D25-66DD-7EBAEA1A9CC2}"/>
              </a:ext>
            </a:extLst>
          </p:cNvPr>
          <p:cNvSpPr/>
          <p:nvPr/>
        </p:nvSpPr>
        <p:spPr>
          <a:xfrm>
            <a:off x="10868620" y="634701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35729" y="6356349"/>
            <a:ext cx="2743200" cy="365125"/>
          </a:xfrm>
        </p:spPr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BE5A09-6155-AA6A-DEC7-0617172E1A1E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BCABA52E-8885-AC6F-BC67-239A0ADF58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6200" y="1874827"/>
            <a:ext cx="7702126" cy="3956957"/>
          </a:xfrm>
          <a:prstGeom prst="rect">
            <a:avLst/>
          </a:prstGeom>
        </p:spPr>
      </p:pic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4A45CB95-C2B6-CC3B-DC4F-D34BD9AF7C8F}"/>
              </a:ext>
            </a:extLst>
          </p:cNvPr>
          <p:cNvSpPr/>
          <p:nvPr/>
        </p:nvSpPr>
        <p:spPr>
          <a:xfrm>
            <a:off x="1117447" y="758453"/>
            <a:ext cx="9957106" cy="60114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475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12562BC-A207-4191-FBDD-1C263F35F814}"/>
              </a:ext>
            </a:extLst>
          </p:cNvPr>
          <p:cNvSpPr/>
          <p:nvPr/>
        </p:nvSpPr>
        <p:spPr>
          <a:xfrm>
            <a:off x="11300012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614D1-80DC-F683-73E2-D064DA46ECB8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38EAE-485E-5AFF-B299-8DDE8669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3212" y="6356349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22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31">
            <a:extLst>
              <a:ext uri="{FF2B5EF4-FFF2-40B4-BE49-F238E27FC236}">
                <a16:creationId xmlns:a16="http://schemas.microsoft.com/office/drawing/2014/main" id="{7FDEF7F5-B833-046E-5210-B695DED9AE3A}"/>
              </a:ext>
            </a:extLst>
          </p:cNvPr>
          <p:cNvSpPr/>
          <p:nvPr/>
        </p:nvSpPr>
        <p:spPr>
          <a:xfrm>
            <a:off x="1324822" y="637242"/>
            <a:ext cx="9542353" cy="5027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GPS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60F3539-23BB-368F-40E8-6A4305B53A5C}"/>
              </a:ext>
            </a:extLst>
          </p:cNvPr>
          <p:cNvSpPr/>
          <p:nvPr/>
        </p:nvSpPr>
        <p:spPr>
          <a:xfrm>
            <a:off x="6618068" y="2867627"/>
            <a:ext cx="1003163" cy="259947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14">
            <a:extLst>
              <a:ext uri="{FF2B5EF4-FFF2-40B4-BE49-F238E27FC236}">
                <a16:creationId xmlns:a16="http://schemas.microsoft.com/office/drawing/2014/main" id="{CEBB7E4E-619B-24A5-A54E-0CDB91EF0BAE}"/>
              </a:ext>
            </a:extLst>
          </p:cNvPr>
          <p:cNvSpPr/>
          <p:nvPr/>
        </p:nvSpPr>
        <p:spPr>
          <a:xfrm>
            <a:off x="480053" y="5837912"/>
            <a:ext cx="667385" cy="241374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/>
          <p:nvPr/>
        </p:nvPicPr>
        <p:blipFill>
          <a:blip r:embed="rId3"/>
          <a:stretch>
            <a:fillRect/>
          </a:stretch>
        </p:blipFill>
        <p:spPr>
          <a:xfrm>
            <a:off x="486634" y="1312116"/>
            <a:ext cx="3171323" cy="2987941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 rotWithShape="1">
          <a:blip r:embed="rId4"/>
          <a:srcRect r="9736"/>
          <a:stretch/>
        </p:blipFill>
        <p:spPr>
          <a:xfrm>
            <a:off x="7772399" y="1268257"/>
            <a:ext cx="4137213" cy="2987941"/>
          </a:xfrm>
          <a:prstGeom prst="rect">
            <a:avLst/>
          </a:prstGeom>
        </p:spPr>
      </p:pic>
      <p:pic>
        <p:nvPicPr>
          <p:cNvPr id="24" name="Picture 23"/>
          <p:cNvPicPr/>
          <p:nvPr/>
        </p:nvPicPr>
        <p:blipFill>
          <a:blip r:embed="rId5"/>
          <a:stretch>
            <a:fillRect/>
          </a:stretch>
        </p:blipFill>
        <p:spPr>
          <a:xfrm>
            <a:off x="1324823" y="4857596"/>
            <a:ext cx="8908389" cy="18638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32E1E1-8105-E57C-60D0-0331D98D753B}"/>
              </a:ext>
            </a:extLst>
          </p:cNvPr>
          <p:cNvSpPr txBox="1"/>
          <p:nvPr/>
        </p:nvSpPr>
        <p:spPr>
          <a:xfrm>
            <a:off x="526739" y="4378771"/>
            <a:ext cx="3385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Đo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kích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thước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1 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viên</a:t>
            </a:r>
            <a:r>
              <a:rPr lang="en-US" sz="20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gạch</a:t>
            </a:r>
            <a:endParaRPr lang="en-001" sz="20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36DC6-F0C0-5333-4B5C-753FAF7DB16D}"/>
              </a:ext>
            </a:extLst>
          </p:cNvPr>
          <p:cNvSpPr txBox="1"/>
          <p:nvPr/>
        </p:nvSpPr>
        <p:spPr>
          <a:xfrm>
            <a:off x="8346336" y="4378771"/>
            <a:ext cx="33856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001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60609-31AC-F87A-50BB-8BB08B921629}"/>
              </a:ext>
            </a:extLst>
          </p:cNvPr>
          <p:cNvSpPr txBox="1"/>
          <p:nvPr/>
        </p:nvSpPr>
        <p:spPr>
          <a:xfrm>
            <a:off x="6618068" y="2291043"/>
            <a:ext cx="1003163" cy="1229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 </a:t>
            </a:r>
          </a:p>
          <a:p>
            <a:pPr algn="ctr">
              <a:lnSpc>
                <a:spcPct val="20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001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E00252-DB48-883A-B109-EEF094C9B2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045" r="23617"/>
          <a:stretch/>
        </p:blipFill>
        <p:spPr>
          <a:xfrm>
            <a:off x="4556660" y="1920695"/>
            <a:ext cx="1910240" cy="2105901"/>
          </a:xfrm>
          <a:prstGeom prst="rect">
            <a:avLst/>
          </a:prstGeom>
        </p:spPr>
      </p:pic>
      <p:sp>
        <p:nvSpPr>
          <p:cNvPr id="13" name="Right Arrow 14">
            <a:extLst>
              <a:ext uri="{FF2B5EF4-FFF2-40B4-BE49-F238E27FC236}">
                <a16:creationId xmlns:a16="http://schemas.microsoft.com/office/drawing/2014/main" id="{CB79500C-42D1-0068-957D-A05F5876E704}"/>
              </a:ext>
            </a:extLst>
          </p:cNvPr>
          <p:cNvSpPr/>
          <p:nvPr/>
        </p:nvSpPr>
        <p:spPr>
          <a:xfrm>
            <a:off x="3709099" y="2883258"/>
            <a:ext cx="796419" cy="24687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02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12562BC-A207-4191-FBDD-1C263F35F814}"/>
              </a:ext>
            </a:extLst>
          </p:cNvPr>
          <p:cNvSpPr/>
          <p:nvPr/>
        </p:nvSpPr>
        <p:spPr>
          <a:xfrm>
            <a:off x="11300012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614D1-80DC-F683-73E2-D064DA46ECB8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85F041-CCB4-FDEB-96AD-216D09863C6B}"/>
              </a:ext>
            </a:extLst>
          </p:cNvPr>
          <p:cNvSpPr txBox="1">
            <a:spLocks/>
          </p:cNvSpPr>
          <p:nvPr/>
        </p:nvSpPr>
        <p:spPr>
          <a:xfrm>
            <a:off x="694765" y="1325048"/>
            <a:ext cx="10515600" cy="490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38EAE-485E-5AFF-B299-8DDE8669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3212" y="6356349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23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31">
            <a:extLst>
              <a:ext uri="{FF2B5EF4-FFF2-40B4-BE49-F238E27FC236}">
                <a16:creationId xmlns:a16="http://schemas.microsoft.com/office/drawing/2014/main" id="{7FDEF7F5-B833-046E-5210-B695DED9AE3A}"/>
              </a:ext>
            </a:extLst>
          </p:cNvPr>
          <p:cNvSpPr/>
          <p:nvPr/>
        </p:nvSpPr>
        <p:spPr>
          <a:xfrm>
            <a:off x="-1" y="673732"/>
            <a:ext cx="2556755" cy="50276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43F0E-8F8E-0AC1-591A-13A44B211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55" y="4142043"/>
            <a:ext cx="2606625" cy="2469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C40294-A06A-B7E6-A10B-769CF9C4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2570" y="1338557"/>
            <a:ext cx="2606625" cy="2469407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660F3539-23BB-368F-40E8-6A4305B53A5C}"/>
              </a:ext>
            </a:extLst>
          </p:cNvPr>
          <p:cNvSpPr/>
          <p:nvPr/>
        </p:nvSpPr>
        <p:spPr>
          <a:xfrm>
            <a:off x="5513685" y="2438802"/>
            <a:ext cx="1493715" cy="25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26">
            <a:extLst>
              <a:ext uri="{FF2B5EF4-FFF2-40B4-BE49-F238E27FC236}">
                <a16:creationId xmlns:a16="http://schemas.microsoft.com/office/drawing/2014/main" id="{6AE38069-A19E-8315-A01E-6CA643A2C9C4}"/>
              </a:ext>
            </a:extLst>
          </p:cNvPr>
          <p:cNvSpPr/>
          <p:nvPr/>
        </p:nvSpPr>
        <p:spPr>
          <a:xfrm>
            <a:off x="114671" y="1930072"/>
            <a:ext cx="2442084" cy="1017461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cây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tòa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</a:p>
        </p:txBody>
      </p:sp>
      <p:sp>
        <p:nvSpPr>
          <p:cNvPr id="18" name="Rounded Rectangle 29">
            <a:extLst>
              <a:ext uri="{FF2B5EF4-FFF2-40B4-BE49-F238E27FC236}">
                <a16:creationId xmlns:a16="http://schemas.microsoft.com/office/drawing/2014/main" id="{A7909E72-CFFF-8EB5-3E95-D8922EEF5110}"/>
              </a:ext>
            </a:extLst>
          </p:cNvPr>
          <p:cNvSpPr/>
          <p:nvPr/>
        </p:nvSpPr>
        <p:spPr>
          <a:xfrm>
            <a:off x="114671" y="4736111"/>
            <a:ext cx="2336969" cy="8826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bóng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40E922-03BA-8DE4-299E-B2DC45FA93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901"/>
          <a:stretch/>
        </p:blipFill>
        <p:spPr>
          <a:xfrm>
            <a:off x="7227978" y="1334072"/>
            <a:ext cx="3982387" cy="2348388"/>
          </a:xfrm>
          <a:prstGeom prst="rect">
            <a:avLst/>
          </a:prstGeom>
        </p:spPr>
      </p:pic>
      <p:sp>
        <p:nvSpPr>
          <p:cNvPr id="21" name="Right Arrow 14">
            <a:extLst>
              <a:ext uri="{FF2B5EF4-FFF2-40B4-BE49-F238E27FC236}">
                <a16:creationId xmlns:a16="http://schemas.microsoft.com/office/drawing/2014/main" id="{CEBB7E4E-619B-24A5-A54E-0CDB91EF0BAE}"/>
              </a:ext>
            </a:extLst>
          </p:cNvPr>
          <p:cNvSpPr/>
          <p:nvPr/>
        </p:nvSpPr>
        <p:spPr>
          <a:xfrm>
            <a:off x="5513685" y="5060019"/>
            <a:ext cx="1493715" cy="2599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B4B65FA-DE55-9638-1DA2-9EF002A42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92" t="-637" r="1592" b="637"/>
          <a:stretch/>
        </p:blipFill>
        <p:spPr>
          <a:xfrm>
            <a:off x="7227978" y="4165583"/>
            <a:ext cx="3982387" cy="246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45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00D8D82-F629-3054-242E-053B4FD6F3A5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4" y="1227176"/>
            <a:ext cx="3886200" cy="5590227"/>
          </a:xfrm>
        </p:spPr>
        <p:txBody>
          <a:bodyPr>
            <a:normAutofit fontScale="90000"/>
          </a:bodyPr>
          <a:lstStyle/>
          <a:p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61774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24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893" y="1551333"/>
            <a:ext cx="5237249" cy="4940994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96000" y="1235969"/>
            <a:ext cx="6096000" cy="4974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 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46" y="1724078"/>
            <a:ext cx="5958254" cy="4097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252" y="1724077"/>
            <a:ext cx="5736041" cy="4097892"/>
          </a:xfrm>
          <a:prstGeom prst="rect">
            <a:avLst/>
          </a:prstGeom>
        </p:spPr>
      </p:pic>
      <p:cxnSp>
        <p:nvCxnSpPr>
          <p:cNvPr id="13" name="Straight Connector 12"/>
          <p:cNvCxnSpPr>
            <a:cxnSpLocks/>
          </p:cNvCxnSpPr>
          <p:nvPr/>
        </p:nvCxnSpPr>
        <p:spPr>
          <a:xfrm>
            <a:off x="6239608" y="1724077"/>
            <a:ext cx="0" cy="36522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417EFE-50D4-F984-D02D-94703908805C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F5552AE2-96D9-DAE5-29CB-DC979A315194}"/>
              </a:ext>
            </a:extLst>
          </p:cNvPr>
          <p:cNvSpPr/>
          <p:nvPr/>
        </p:nvSpPr>
        <p:spPr>
          <a:xfrm>
            <a:off x="3602881" y="680594"/>
            <a:ext cx="5237249" cy="51461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381C2-6296-4B60-7F1C-C3F4AD702EBE}"/>
              </a:ext>
            </a:extLst>
          </p:cNvPr>
          <p:cNvSpPr txBox="1"/>
          <p:nvPr/>
        </p:nvSpPr>
        <p:spPr>
          <a:xfrm>
            <a:off x="2224454" y="5923975"/>
            <a:ext cx="23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D5ADA-3CF2-E7AD-2FEE-C466DC7CDC5C}"/>
              </a:ext>
            </a:extLst>
          </p:cNvPr>
          <p:cNvSpPr txBox="1"/>
          <p:nvPr/>
        </p:nvSpPr>
        <p:spPr>
          <a:xfrm>
            <a:off x="8297517" y="5923975"/>
            <a:ext cx="2334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7384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4FAE9CE9-AD02-52A5-382E-9BF33D819799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354" y="1227176"/>
            <a:ext cx="3886200" cy="5590227"/>
          </a:xfrm>
        </p:spPr>
        <p:txBody>
          <a:bodyPr>
            <a:normAutofit fontScale="90000"/>
          </a:bodyPr>
          <a:lstStyle/>
          <a:p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44054" y="6347012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25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8893" y="1551333"/>
            <a:ext cx="5237249" cy="4940994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41EC25-661F-1356-B2B3-3F02FADC44C4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89E804-E27E-6342-C555-68819A4514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8" y="880901"/>
            <a:ext cx="10646984" cy="53048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FC6E11-3895-294B-DDE1-E0A4790CB1E5}"/>
              </a:ext>
            </a:extLst>
          </p:cNvPr>
          <p:cNvSpPr txBox="1"/>
          <p:nvPr/>
        </p:nvSpPr>
        <p:spPr>
          <a:xfrm>
            <a:off x="3611478" y="6307661"/>
            <a:ext cx="49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endParaRPr lang="en-001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473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E2F42-126F-5D6E-4A65-95E58BA26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mtClean="0"/>
              <a:t>26</a:t>
            </a:fld>
            <a:endParaRPr lang="en-US"/>
          </a:p>
        </p:txBody>
      </p:sp>
      <p:pic>
        <p:nvPicPr>
          <p:cNvPr id="3" name="Clip">
            <a:hlinkClick r:id="" action="ppaction://media"/>
            <a:extLst>
              <a:ext uri="{FF2B5EF4-FFF2-40B4-BE49-F238E27FC236}">
                <a16:creationId xmlns:a16="http://schemas.microsoft.com/office/drawing/2014/main" id="{79D043A5-EFFC-CAA3-08A8-373F5C02FD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E27123B-6250-EB48-79E3-D0A09ED31E0F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5336" y="4651825"/>
            <a:ext cx="7881864" cy="15803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,…)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Giao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56349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27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125506" y="1235969"/>
            <a:ext cx="242833" cy="4940994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08676C-B232-A5FB-8AC6-C605C8F20D3C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C062BB-EBA5-99B9-199D-071970FDF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61" y="1084729"/>
            <a:ext cx="2479060" cy="24790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CE98DD-C294-0E77-3C79-9D51DC26B6FE}"/>
              </a:ext>
            </a:extLst>
          </p:cNvPr>
          <p:cNvSpPr txBox="1"/>
          <p:nvPr/>
        </p:nvSpPr>
        <p:spPr>
          <a:xfrm>
            <a:off x="4005336" y="945349"/>
            <a:ext cx="7020780" cy="22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100%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endParaRPr lang="en-001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540ACD-C4E8-73C1-683D-1730739B7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61" y="3769219"/>
            <a:ext cx="2254471" cy="22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32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F5558518-4289-103B-B86E-68694D533AF2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3447" y="1295420"/>
            <a:ext cx="6260431" cy="4637732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56349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28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7901CC-A4EF-8352-0199-4305B3EFB445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DD6FF9-CC2C-3A56-8713-376E1CCF8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6" y="1544131"/>
            <a:ext cx="3881884" cy="38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17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09495ED-EC23-FB11-532B-8EAE1B1CDBD5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8B692-1340-12CB-F39B-08DF07139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73745" y="3666968"/>
            <a:ext cx="7444510" cy="1858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Th.S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Thụy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Uyên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Võ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Nguyễn Nhật Tiến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Trân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56349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29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992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Thành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phố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Chí Minh</a:t>
            </a:r>
          </a:p>
          <a:p>
            <a:pPr algn="ctr"/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149793" y="-18127"/>
            <a:ext cx="1042207" cy="9391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7901CC-A4EF-8352-0199-4305B3EFB445}"/>
              </a:ext>
            </a:extLst>
          </p:cNvPr>
          <p:cNvSpPr/>
          <p:nvPr/>
        </p:nvSpPr>
        <p:spPr>
          <a:xfrm>
            <a:off x="0" y="930241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F6A0F02-02DA-C080-7A0C-98AA67EE4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206735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b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97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ABF4E2B-2693-D0FE-36DA-902BAF9EE372}"/>
              </a:ext>
            </a:extLst>
          </p:cNvPr>
          <p:cNvSpPr/>
          <p:nvPr/>
        </p:nvSpPr>
        <p:spPr>
          <a:xfrm>
            <a:off x="11245625" y="6405440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614D1-80DC-F683-73E2-D064DA46ECB8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85F041-CCB4-FDEB-96AD-216D09863C6B}"/>
              </a:ext>
            </a:extLst>
          </p:cNvPr>
          <p:cNvSpPr txBox="1">
            <a:spLocks/>
          </p:cNvSpPr>
          <p:nvPr/>
        </p:nvSpPr>
        <p:spPr>
          <a:xfrm>
            <a:off x="757518" y="1266091"/>
            <a:ext cx="10515600" cy="5430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76862" y="620453"/>
            <a:ext cx="10515600" cy="54288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24">
            <a:extLst>
              <a:ext uri="{FF2B5EF4-FFF2-40B4-BE49-F238E27FC236}">
                <a16:creationId xmlns:a16="http://schemas.microsoft.com/office/drawing/2014/main" id="{ED6C5116-B737-5DFF-47F6-1928EED1A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40" t="5001" r="4687" b="3333"/>
          <a:stretch/>
        </p:blipFill>
        <p:spPr>
          <a:xfrm>
            <a:off x="6508413" y="1238831"/>
            <a:ext cx="4204374" cy="2709468"/>
          </a:xfrm>
          <a:prstGeom prst="rect">
            <a:avLst/>
          </a:prstGeom>
        </p:spPr>
      </p:pic>
      <p:pic>
        <p:nvPicPr>
          <p:cNvPr id="1026" name="Picture 2" descr="Bí mật thú vị về chiếc áo khiến triệu fan tò mò của Tiến Linh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25" y="4160599"/>
            <a:ext cx="3775295" cy="267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ải mã áo chiếc áo công nghệ đặc biệt góp công lớn giúp đội tuyển Việt Nam  thắng Indones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440" y="4266033"/>
            <a:ext cx="3481672" cy="21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Hình ảnh 21">
            <a:extLst>
              <a:ext uri="{FF2B5EF4-FFF2-40B4-BE49-F238E27FC236}">
                <a16:creationId xmlns:a16="http://schemas.microsoft.com/office/drawing/2014/main" id="{D0E1CF40-B51C-245E-A866-22D0E1A2A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7648" y="4242447"/>
            <a:ext cx="1872797" cy="2139338"/>
          </a:xfrm>
          <a:prstGeom prst="rect">
            <a:avLst/>
          </a:prstGeom>
        </p:spPr>
      </p:pic>
      <p:sp>
        <p:nvSpPr>
          <p:cNvPr id="14" name="Mũi tên: Hình V 22">
            <a:extLst>
              <a:ext uri="{FF2B5EF4-FFF2-40B4-BE49-F238E27FC236}">
                <a16:creationId xmlns:a16="http://schemas.microsoft.com/office/drawing/2014/main" id="{D799351C-6C94-435A-D0ED-47761BC81366}"/>
              </a:ext>
            </a:extLst>
          </p:cNvPr>
          <p:cNvSpPr/>
          <p:nvPr/>
        </p:nvSpPr>
        <p:spPr>
          <a:xfrm>
            <a:off x="7795833" y="5150041"/>
            <a:ext cx="540219" cy="352668"/>
          </a:xfrm>
          <a:prstGeom prst="chevron">
            <a:avLst/>
          </a:prstGeom>
          <a:solidFill>
            <a:srgbClr val="1D42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0" name="Picture 6" descr="Công nghệ trên chiếc 'áo lót' của Tiến Lin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25" y="1266091"/>
            <a:ext cx="3775295" cy="289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F1654C-6520-A447-CB59-BB01524F3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3978" y="6460408"/>
            <a:ext cx="2743200" cy="365125"/>
          </a:xfrm>
        </p:spPr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72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A0979A60-E650-1D35-0D01-EF2E46757ABF}"/>
              </a:ext>
            </a:extLst>
          </p:cNvPr>
          <p:cNvSpPr/>
          <p:nvPr/>
        </p:nvSpPr>
        <p:spPr>
          <a:xfrm>
            <a:off x="11512650" y="6368663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614D1-80DC-F683-73E2-D064DA46ECB8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85F041-CCB4-FDEB-96AD-216D09863C6B}"/>
              </a:ext>
            </a:extLst>
          </p:cNvPr>
          <p:cNvSpPr txBox="1">
            <a:spLocks/>
          </p:cNvSpPr>
          <p:nvPr/>
        </p:nvSpPr>
        <p:spPr>
          <a:xfrm>
            <a:off x="694765" y="1325048"/>
            <a:ext cx="10515600" cy="4905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322843" y="3159628"/>
            <a:ext cx="2189285" cy="11957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30035" y="1548058"/>
            <a:ext cx="2154116" cy="8799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748142" y="2972258"/>
            <a:ext cx="2154116" cy="8496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nhịp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730035" y="4373209"/>
            <a:ext cx="2154116" cy="84406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66249" y="5644709"/>
            <a:ext cx="2154116" cy="84962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1075765" y="760447"/>
            <a:ext cx="9829800" cy="55132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VÀ ĐỐI TƯỢNG CỦA ĐỀ TÀI</a:t>
            </a:r>
          </a:p>
        </p:txBody>
      </p:sp>
      <p:sp>
        <p:nvSpPr>
          <p:cNvPr id="43" name="Oval 42"/>
          <p:cNvSpPr/>
          <p:nvPr/>
        </p:nvSpPr>
        <p:spPr>
          <a:xfrm>
            <a:off x="7777504" y="1423277"/>
            <a:ext cx="2189285" cy="119575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</a:t>
            </a:r>
          </a:p>
        </p:txBody>
      </p:sp>
      <p:sp>
        <p:nvSpPr>
          <p:cNvPr id="42" name="Down Arrow 41"/>
          <p:cNvSpPr/>
          <p:nvPr/>
        </p:nvSpPr>
        <p:spPr>
          <a:xfrm>
            <a:off x="8712146" y="2662749"/>
            <a:ext cx="319999" cy="801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D5EFC0-2C23-1BE9-C828-7ED040ACE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0595" y="6412380"/>
            <a:ext cx="2743200" cy="365125"/>
          </a:xfrm>
        </p:spPr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15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56816D-6376-7693-8EE1-FE2763DDBDF7}"/>
              </a:ext>
            </a:extLst>
          </p:cNvPr>
          <p:cNvCxnSpPr>
            <a:stCxn id="2" idx="6"/>
            <a:endCxn id="3" idx="1"/>
          </p:cNvCxnSpPr>
          <p:nvPr/>
        </p:nvCxnSpPr>
        <p:spPr>
          <a:xfrm flipV="1">
            <a:off x="2512128" y="1988040"/>
            <a:ext cx="1217907" cy="1769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84D835B-F0CC-19D6-3AAC-79352B4350CD}"/>
              </a:ext>
            </a:extLst>
          </p:cNvPr>
          <p:cNvCxnSpPr>
            <a:stCxn id="2" idx="6"/>
            <a:endCxn id="13" idx="1"/>
          </p:cNvCxnSpPr>
          <p:nvPr/>
        </p:nvCxnSpPr>
        <p:spPr>
          <a:xfrm flipV="1">
            <a:off x="2512128" y="3397071"/>
            <a:ext cx="1236014" cy="360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CE1284-83E8-4C91-3C62-DF19A96C5EF7}"/>
              </a:ext>
            </a:extLst>
          </p:cNvPr>
          <p:cNvCxnSpPr>
            <a:cxnSpLocks/>
            <a:stCxn id="2" idx="6"/>
            <a:endCxn id="14" idx="1"/>
          </p:cNvCxnSpPr>
          <p:nvPr/>
        </p:nvCxnSpPr>
        <p:spPr>
          <a:xfrm>
            <a:off x="2512128" y="3757505"/>
            <a:ext cx="1217907" cy="103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B9E8AE3-B680-CB19-9BEF-58C2E84DAA7B}"/>
              </a:ext>
            </a:extLst>
          </p:cNvPr>
          <p:cNvCxnSpPr>
            <a:cxnSpLocks/>
            <a:stCxn id="2" idx="6"/>
            <a:endCxn id="15" idx="1"/>
          </p:cNvCxnSpPr>
          <p:nvPr/>
        </p:nvCxnSpPr>
        <p:spPr>
          <a:xfrm>
            <a:off x="2512128" y="3757505"/>
            <a:ext cx="1254121" cy="2312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7777B5-EAE5-1925-CD6E-09B805A7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872" y="3507995"/>
            <a:ext cx="4153857" cy="292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21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F493925-90FD-2491-174B-4E5B052E8FDB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16871" y="742384"/>
            <a:ext cx="2815627" cy="6337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39913" y="2179486"/>
            <a:ext cx="1792586" cy="172921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964602" y="3908698"/>
            <a:ext cx="543208" cy="8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385180" y="4816355"/>
            <a:ext cx="1702052" cy="16839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087232" y="5454624"/>
            <a:ext cx="1158843" cy="407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246075" y="4816356"/>
            <a:ext cx="1548143" cy="168394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794218" y="54546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772626" y="4793721"/>
            <a:ext cx="1548143" cy="168394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8320769" y="54546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9299177" y="4854968"/>
            <a:ext cx="1548143" cy="16839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" name="Down Arrow 17"/>
          <p:cNvSpPr/>
          <p:nvPr/>
        </p:nvSpPr>
        <p:spPr>
          <a:xfrm rot="10800000">
            <a:off x="9787430" y="3958675"/>
            <a:ext cx="543208" cy="896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299177" y="2274731"/>
            <a:ext cx="1548143" cy="168394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392905" y="1432041"/>
            <a:ext cx="5518484" cy="75418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endParaRPr 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88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ABC7FDB-F264-D738-547B-E4A8A2CE2E8B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3614D1-80DC-F683-73E2-D064DA46ECB8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</p:spPr>
      </p:pic>
      <p:sp>
        <p:nvSpPr>
          <p:cNvPr id="2" name="Rounded Rectangle 1"/>
          <p:cNvSpPr/>
          <p:nvPr/>
        </p:nvSpPr>
        <p:spPr>
          <a:xfrm>
            <a:off x="9000565" y="1617782"/>
            <a:ext cx="2514600" cy="7649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66692" y="1617782"/>
            <a:ext cx="2532186" cy="73855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58509" y="1617995"/>
            <a:ext cx="2611315" cy="71217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9989699" y="2382713"/>
            <a:ext cx="536331" cy="914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167618" y="3319100"/>
            <a:ext cx="2180492" cy="1459519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2047152" y="2360735"/>
            <a:ext cx="536331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218484" y="3338151"/>
            <a:ext cx="2180492" cy="14595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Lowpass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273921" y="3306122"/>
            <a:ext cx="2180492" cy="150348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PCB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vỏ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hộp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đựng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6096000" y="2338964"/>
            <a:ext cx="536331" cy="9583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F620B-3455-89FB-A6E7-7E4B7C575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968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16BBCEC-973D-E7B9-EB51-E5963D54D446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75308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7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096000" y="1241469"/>
            <a:ext cx="6096000" cy="4974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455127" y="1235969"/>
            <a:ext cx="8976946" cy="51370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endParaRPr lang="en-US" sz="3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utoShape 2" descr="Module định vị GPS U-Blox NEO-M8N-0-1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730" y="4901997"/>
            <a:ext cx="1865741" cy="13141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183" y="2089586"/>
            <a:ext cx="1846320" cy="14918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877" y="4330174"/>
            <a:ext cx="2704933" cy="20264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584" y="1895392"/>
            <a:ext cx="2705478" cy="190526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943600" y="1881554"/>
            <a:ext cx="0" cy="46573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</p:spPr>
      </p:pic>
      <p:sp>
        <p:nvSpPr>
          <p:cNvPr id="3" name="Rounded Rectangle 2"/>
          <p:cNvSpPr/>
          <p:nvPr/>
        </p:nvSpPr>
        <p:spPr>
          <a:xfrm>
            <a:off x="2036316" y="3934520"/>
            <a:ext cx="2480567" cy="395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Zero 2W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993093" y="3934520"/>
            <a:ext cx="1845672" cy="395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MPU-9250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8124092" y="6341217"/>
            <a:ext cx="1691054" cy="395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AD8232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186482" y="6287975"/>
            <a:ext cx="2022989" cy="39565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 NEO M8N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73962B-BA02-6C34-9BF5-6102D1BC3BD8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0ED8683-D39C-76E0-E5B7-93DA6CE9F7A9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56349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8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1239" y="2342410"/>
            <a:ext cx="5678721" cy="3721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0" y="3232563"/>
            <a:ext cx="5675599" cy="1941038"/>
          </a:xfrm>
          <a:prstGeom prst="rect">
            <a:avLst/>
          </a:prstGeom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D18499-5C8D-2990-5997-D0237EB5E668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8348A2BC-6825-7953-B2BF-A30F01DBED50}"/>
              </a:ext>
            </a:extLst>
          </p:cNvPr>
          <p:cNvSpPr/>
          <p:nvPr/>
        </p:nvSpPr>
        <p:spPr>
          <a:xfrm>
            <a:off x="231761" y="736204"/>
            <a:ext cx="9032555" cy="55359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Kalman Filter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lọc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GPS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5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endParaRPr lang="en-US" sz="2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189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FD3C85A-34D9-CF9B-50D7-F81443820C82}"/>
              </a:ext>
            </a:extLst>
          </p:cNvPr>
          <p:cNvSpPr/>
          <p:nvPr/>
        </p:nvSpPr>
        <p:spPr>
          <a:xfrm>
            <a:off x="10905565" y="6312632"/>
            <a:ext cx="609600" cy="4525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85799"/>
            <a:ext cx="10515600" cy="474785"/>
          </a:xfrm>
        </p:spPr>
        <p:txBody>
          <a:bodyPr>
            <a:no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38765" y="6357879"/>
            <a:ext cx="2743200" cy="365125"/>
          </a:xfrm>
        </p:spPr>
        <p:txBody>
          <a:bodyPr/>
          <a:lstStyle/>
          <a:p>
            <a:pPr algn="ctr"/>
            <a:fld id="{F5006CCF-FBA2-4526-8803-2D35B4922ACC}" type="slidenum">
              <a:rPr lang="en-US" sz="15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9</a:t>
            </a:fld>
            <a:endParaRPr lang="en-US" sz="15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BC7424-8FCD-2E26-7F8E-65CCD9DF1B72}"/>
              </a:ext>
            </a:extLst>
          </p:cNvPr>
          <p:cNvSpPr/>
          <p:nvPr/>
        </p:nvSpPr>
        <p:spPr>
          <a:xfrm>
            <a:off x="0" y="0"/>
            <a:ext cx="12192000" cy="5737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0800000" flipV="1">
            <a:off x="7525696" y="884321"/>
            <a:ext cx="4666303" cy="50504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		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                      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2954"/>
            <a:ext cx="6541477" cy="42818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065" y="1473311"/>
            <a:ext cx="1552792" cy="1076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065" y="4168632"/>
            <a:ext cx="1552792" cy="10288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696" y="5478431"/>
            <a:ext cx="1335704" cy="7521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753" y="1652955"/>
            <a:ext cx="2091622" cy="639670"/>
          </a:xfrm>
          <a:prstGeom prst="rect">
            <a:avLst/>
          </a:prstGeom>
        </p:spPr>
      </p:pic>
      <p:pic>
        <p:nvPicPr>
          <p:cNvPr id="16" name="Content Placeholder 7">
            <a:extLst>
              <a:ext uri="{FF2B5EF4-FFF2-40B4-BE49-F238E27FC236}">
                <a16:creationId xmlns:a16="http://schemas.microsoft.com/office/drawing/2014/main" id="{D0CE56CE-1BA7-AA84-7CF0-17F121EF9B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2" t="7544" r="14188" b="26695"/>
          <a:stretch/>
        </p:blipFill>
        <p:spPr>
          <a:xfrm>
            <a:off x="11604812" y="-18126"/>
            <a:ext cx="587188" cy="529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1315681-B459-0105-5E68-29CF4B7F60D3}"/>
              </a:ext>
            </a:extLst>
          </p:cNvPr>
          <p:cNvSpPr/>
          <p:nvPr/>
        </p:nvSpPr>
        <p:spPr>
          <a:xfrm>
            <a:off x="0" y="510988"/>
            <a:ext cx="12192000" cy="627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2F538E-8FA4-6753-9AC5-DD733B461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7"/>
          <a:stretch/>
        </p:blipFill>
        <p:spPr bwMode="auto">
          <a:xfrm>
            <a:off x="7639152" y="2879468"/>
            <a:ext cx="2241601" cy="99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445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1526</Words>
  <Application>Microsoft Office PowerPoint</Application>
  <PresentationFormat>Widescreen</PresentationFormat>
  <Paragraphs>215</Paragraphs>
  <Slides>29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Office Theme</vt:lpstr>
      <vt:lpstr>ĐỒ ÁN TỐT NGHIỆP</vt:lpstr>
      <vt:lpstr>I.  Tổng quan  II. Phương pháp  III. Kết quả  IV. Kết luận  V. Hướng phát triển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Mô hình chuyển động</vt:lpstr>
      <vt:lpstr>Nhiễu thực tế đo được:       Hiệp phương sai nhiễu quan sát    Hiệp phương sai nhiễu quá trình     </vt:lpstr>
      <vt:lpstr>    Nhiễu thực tế đo được      Giả sử ta đo được:      Vector điều khiển:    Sau 2 bước nhân các ma trận: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</vt:lpstr>
      <vt:lpstr>                                  </vt:lpstr>
      <vt:lpstr>PowerPoint Presentation</vt:lpstr>
      <vt:lpstr>   + Thiết kế vẫn chưa tốt so với mục tiêu đề ra + Mô hình hạn chế ở nhiều mặt (kết nối, thời tiết,…) + Giao diện hiển thị còn khá đơn điệu, không nhiều tính năng   </vt:lpstr>
      <vt:lpstr>Cải thiện hơn về giao diện website  Nâng cấp chất lượng cảm biến  Thiết kế thông số bộ lọc tốt hơn  Tối ưu hơn về mặt thiết kế</vt:lpstr>
      <vt:lpstr>Cảm ơn mọi người đã lắng nghe!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Vo Cong Thuc</dc:creator>
  <cp:lastModifiedBy>Tiến Nguyễn Nhật</cp:lastModifiedBy>
  <cp:revision>226</cp:revision>
  <dcterms:created xsi:type="dcterms:W3CDTF">2023-07-13T08:23:39Z</dcterms:created>
  <dcterms:modified xsi:type="dcterms:W3CDTF">2023-08-02T07:36:23Z</dcterms:modified>
</cp:coreProperties>
</file>